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633"/>
    <a:srgbClr val="3300FF"/>
    <a:srgbClr val="00FF00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6" d="100"/>
          <a:sy n="116" d="100"/>
        </p:scale>
        <p:origin x="-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653835B0-E73F-7B4A-95F2-5EC8B0CC4271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CA" altLang="en-CA" smtClean="0"/>
              <a:t>Click to edit Master text styles</a:t>
            </a:r>
          </a:p>
          <a:p>
            <a:pPr lvl="1"/>
            <a:r>
              <a:rPr lang="en-CA" altLang="en-CA" smtClean="0"/>
              <a:t>Second level</a:t>
            </a:r>
          </a:p>
          <a:p>
            <a:pPr lvl="2"/>
            <a:r>
              <a:rPr lang="en-CA" altLang="en-CA" smtClean="0"/>
              <a:t>Third level</a:t>
            </a:r>
          </a:p>
          <a:p>
            <a:pPr lvl="3"/>
            <a:r>
              <a:rPr lang="en-CA" altLang="en-CA" smtClean="0"/>
              <a:t>Fourth level</a:t>
            </a:r>
          </a:p>
          <a:p>
            <a:pPr lvl="4"/>
            <a:r>
              <a:rPr lang="en-CA" alt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03560814-9594-624F-9218-AA7F1BE65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81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07/16/96</a:t>
            </a:r>
          </a:p>
        </p:txBody>
      </p:sp>
      <p:sp>
        <p:nvSpPr>
          <p:cNvPr id="1587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charset="0"/>
              </a:rPr>
              <a:t>##</a:t>
            </a:r>
          </a:p>
        </p:txBody>
      </p:sp>
      <p:sp>
        <p:nvSpPr>
          <p:cNvPr id="158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numCol="1"/>
          <a:lstStyle/>
          <a:p>
            <a:pPr>
              <a:defRPr/>
            </a:pPr>
            <a:endParaRPr lang="en-CA" altLang="en-CA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07/16/96</a:t>
            </a:r>
          </a:p>
        </p:txBody>
      </p:sp>
      <p:sp>
        <p:nvSpPr>
          <p:cNvPr id="1587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charset="0"/>
              </a:rPr>
              <a:t>##</a:t>
            </a:r>
          </a:p>
        </p:txBody>
      </p:sp>
      <p:sp>
        <p:nvSpPr>
          <p:cNvPr id="158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numCol="1"/>
          <a:lstStyle/>
          <a:p>
            <a:pPr>
              <a:defRPr/>
            </a:pPr>
            <a:endParaRPr lang="en-CA" altLang="en-CA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07/16/96</a:t>
            </a:r>
          </a:p>
        </p:txBody>
      </p:sp>
      <p:sp>
        <p:nvSpPr>
          <p:cNvPr id="1587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charset="0"/>
              </a:rPr>
              <a:t>##</a:t>
            </a:r>
          </a:p>
        </p:txBody>
      </p:sp>
      <p:sp>
        <p:nvSpPr>
          <p:cNvPr id="158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numCol="1"/>
          <a:lstStyle/>
          <a:p>
            <a:pPr>
              <a:defRPr/>
            </a:pPr>
            <a:endParaRPr lang="en-CA" altLang="en-CA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07/16/96</a:t>
            </a:r>
          </a:p>
        </p:txBody>
      </p:sp>
      <p:sp>
        <p:nvSpPr>
          <p:cNvPr id="1587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charset="0"/>
              </a:rPr>
              <a:t>##</a:t>
            </a:r>
          </a:p>
        </p:txBody>
      </p:sp>
      <p:sp>
        <p:nvSpPr>
          <p:cNvPr id="158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numCol="1"/>
          <a:lstStyle/>
          <a:p>
            <a:pPr>
              <a:defRPr/>
            </a:pPr>
            <a:endParaRPr lang="en-CA" altLang="en-CA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07/16/96</a:t>
            </a:r>
          </a:p>
        </p:txBody>
      </p:sp>
      <p:sp>
        <p:nvSpPr>
          <p:cNvPr id="1587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charset="0"/>
              </a:rPr>
              <a:t>##</a:t>
            </a:r>
          </a:p>
        </p:txBody>
      </p:sp>
      <p:sp>
        <p:nvSpPr>
          <p:cNvPr id="158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numCol="1"/>
          <a:lstStyle/>
          <a:p>
            <a:pPr>
              <a:defRPr/>
            </a:pPr>
            <a:endParaRPr lang="en-CA" altLang="en-CA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07/16/96</a:t>
            </a:r>
          </a:p>
        </p:txBody>
      </p:sp>
      <p:sp>
        <p:nvSpPr>
          <p:cNvPr id="1587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charset="0"/>
              </a:rPr>
              <a:t>##</a:t>
            </a:r>
          </a:p>
        </p:txBody>
      </p:sp>
      <p:sp>
        <p:nvSpPr>
          <p:cNvPr id="158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numCol="1"/>
          <a:lstStyle/>
          <a:p>
            <a:pPr>
              <a:defRPr/>
            </a:pPr>
            <a:endParaRPr lang="en-CA" altLang="en-CA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07/16/96</a:t>
            </a:r>
          </a:p>
        </p:txBody>
      </p:sp>
      <p:sp>
        <p:nvSpPr>
          <p:cNvPr id="1587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charset="0"/>
              </a:rPr>
              <a:t>##</a:t>
            </a:r>
          </a:p>
        </p:txBody>
      </p:sp>
      <p:sp>
        <p:nvSpPr>
          <p:cNvPr id="158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numCol="1"/>
          <a:lstStyle/>
          <a:p>
            <a:pPr>
              <a:defRPr/>
            </a:pPr>
            <a:endParaRPr lang="en-CA" altLang="en-CA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07/16/96</a:t>
            </a:r>
          </a:p>
        </p:txBody>
      </p:sp>
      <p:sp>
        <p:nvSpPr>
          <p:cNvPr id="1587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Arial" charset="0"/>
              </a:rPr>
              <a:t>*</a:t>
            </a:r>
          </a:p>
        </p:txBody>
      </p:sp>
      <p:sp>
        <p:nvSpPr>
          <p:cNvPr id="1587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numCol="1"/>
          <a:lstStyle>
            <a:lvl1pPr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charset="0"/>
              </a:rPr>
              <a:t>##</a:t>
            </a:r>
          </a:p>
        </p:txBody>
      </p:sp>
      <p:sp>
        <p:nvSpPr>
          <p:cNvPr id="158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numCol="1"/>
          <a:lstStyle/>
          <a:p>
            <a:pPr>
              <a:defRPr/>
            </a:pPr>
            <a:endParaRPr lang="en-CA" altLang="en-CA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numCol="1" anchor="b"/>
          <a:lstStyle>
            <a:lvl1pPr algn="ctr">
              <a:defRPr sz="3600" b="0"/>
            </a:lvl1pPr>
          </a:lstStyle>
          <a:p>
            <a:r>
              <a:rPr lang="en-CA" altLang="en-C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 numCol="1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alt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alt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CA" alt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>
            <a:lvl5pPr>
              <a:defRPr/>
            </a:lvl5pPr>
          </a:lstStyle>
          <a:p>
            <a:pPr lvl="0"/>
            <a:r>
              <a:rPr lang="en-CA" altLang="en-CA" smtClean="0"/>
              <a:t>Click to edit Master text styles</a:t>
            </a:r>
          </a:p>
          <a:p>
            <a:pPr lvl="1"/>
            <a:r>
              <a:rPr lang="en-CA" altLang="en-CA" smtClean="0"/>
              <a:t>Second level</a:t>
            </a:r>
          </a:p>
          <a:p>
            <a:pPr lvl="2"/>
            <a:r>
              <a:rPr lang="en-CA" altLang="en-CA" smtClean="0"/>
              <a:t>Third level</a:t>
            </a:r>
          </a:p>
          <a:p>
            <a:pPr lvl="3"/>
            <a:r>
              <a:rPr lang="en-CA" altLang="en-CA" smtClean="0"/>
              <a:t>Fourth level</a:t>
            </a:r>
          </a:p>
          <a:p>
            <a:pPr lvl="4"/>
            <a:r>
              <a:rPr lang="en-CA" alt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 numCol="1"/>
          <a:lstStyle/>
          <a:p>
            <a:r>
              <a:rPr lang="en-CA" alt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 numCol="1"/>
          <a:lstStyle>
            <a:lvl5pPr>
              <a:defRPr/>
            </a:lvl5pPr>
          </a:lstStyle>
          <a:p>
            <a:pPr lvl="0"/>
            <a:r>
              <a:rPr lang="en-CA" altLang="en-CA" smtClean="0"/>
              <a:t>Click to edit Master text styles</a:t>
            </a:r>
          </a:p>
          <a:p>
            <a:pPr lvl="1"/>
            <a:r>
              <a:rPr lang="en-CA" altLang="en-CA" smtClean="0"/>
              <a:t>Second level</a:t>
            </a:r>
          </a:p>
          <a:p>
            <a:pPr lvl="2"/>
            <a:r>
              <a:rPr lang="en-CA" altLang="en-CA" smtClean="0"/>
              <a:t>Third level</a:t>
            </a:r>
          </a:p>
          <a:p>
            <a:pPr lvl="3"/>
            <a:r>
              <a:rPr lang="en-CA" altLang="en-CA" smtClean="0"/>
              <a:t>Fourth level</a:t>
            </a:r>
          </a:p>
          <a:p>
            <a:pPr lvl="4"/>
            <a:r>
              <a:rPr lang="en-CA" alt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CA" alt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>
            <a:lvl5pPr>
              <a:defRPr/>
            </a:lvl5pPr>
          </a:lstStyle>
          <a:p>
            <a:pPr lvl="0"/>
            <a:r>
              <a:rPr lang="en-CA" altLang="en-CA" dirty="0" smtClean="0"/>
              <a:t>Click to edit Master text styles</a:t>
            </a:r>
          </a:p>
          <a:p>
            <a:pPr lvl="1"/>
            <a:r>
              <a:rPr lang="en-CA" altLang="en-CA" dirty="0" smtClean="0"/>
              <a:t>Second level</a:t>
            </a:r>
          </a:p>
          <a:p>
            <a:pPr lvl="2"/>
            <a:r>
              <a:rPr lang="en-CA" altLang="en-CA" dirty="0" smtClean="0"/>
              <a:t>Third level</a:t>
            </a:r>
          </a:p>
          <a:p>
            <a:pPr lvl="3"/>
            <a:r>
              <a:rPr lang="en-CA" altLang="en-CA" dirty="0" smtClean="0"/>
              <a:t>Fourth level</a:t>
            </a:r>
          </a:p>
          <a:p>
            <a:pPr lvl="4"/>
            <a:r>
              <a:rPr lang="en-CA" altLang="en-CA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 numCol="1"/>
          <a:lstStyle/>
          <a:p>
            <a:r>
              <a:rPr lang="en-CA" altLang="en-CA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 numCol="1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alt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alt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numCol="1" anchor="b" anchorCtr="0"/>
          <a:lstStyle>
            <a:lvl1pPr algn="ctr">
              <a:defRPr sz="4600" b="0" cap="none" baseline="0"/>
            </a:lvl1pPr>
          </a:lstStyle>
          <a:p>
            <a:r>
              <a:rPr lang="en-CA" alt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numCol="1"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alt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 numCol="1"/>
          <a:lstStyle/>
          <a:p>
            <a:r>
              <a:rPr lang="en-CA" alt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 numCol="1"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altLang="en-CA" smtClean="0"/>
              <a:t>Click to edit Master text styles</a:t>
            </a:r>
          </a:p>
          <a:p>
            <a:pPr lvl="1"/>
            <a:r>
              <a:rPr lang="en-CA" altLang="en-CA" smtClean="0"/>
              <a:t>Second level</a:t>
            </a:r>
          </a:p>
          <a:p>
            <a:pPr lvl="2"/>
            <a:r>
              <a:rPr lang="en-CA" altLang="en-CA" smtClean="0"/>
              <a:t>Third level</a:t>
            </a:r>
          </a:p>
          <a:p>
            <a:pPr lvl="3"/>
            <a:r>
              <a:rPr lang="en-CA" altLang="en-CA" smtClean="0"/>
              <a:t>Fourth level</a:t>
            </a:r>
          </a:p>
          <a:p>
            <a:pPr lvl="4"/>
            <a:r>
              <a:rPr lang="en-CA" altLang="en-CA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 numCol="1"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altLang="en-CA" smtClean="0"/>
              <a:t>Click to edit Master text styles</a:t>
            </a:r>
          </a:p>
          <a:p>
            <a:pPr lvl="1"/>
            <a:r>
              <a:rPr lang="en-CA" altLang="en-CA" smtClean="0"/>
              <a:t>Second level</a:t>
            </a:r>
          </a:p>
          <a:p>
            <a:pPr lvl="2"/>
            <a:r>
              <a:rPr lang="en-CA" altLang="en-CA" smtClean="0"/>
              <a:t>Third level</a:t>
            </a:r>
          </a:p>
          <a:p>
            <a:pPr lvl="3"/>
            <a:r>
              <a:rPr lang="en-CA" altLang="en-CA" smtClean="0"/>
              <a:t>Fourth level</a:t>
            </a:r>
          </a:p>
          <a:p>
            <a:pPr lvl="4"/>
            <a:r>
              <a:rPr lang="en-CA" altLang="en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 numCol="1"/>
          <a:lstStyle>
            <a:lvl1pPr>
              <a:defRPr/>
            </a:lvl1pPr>
          </a:lstStyle>
          <a:p>
            <a:r>
              <a:rPr lang="en-CA" alt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numCol="1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alt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 numCol="1"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altLang="en-CA" smtClean="0"/>
              <a:t>Click to edit Master text styles</a:t>
            </a:r>
          </a:p>
          <a:p>
            <a:pPr lvl="1"/>
            <a:r>
              <a:rPr lang="en-CA" altLang="en-CA" smtClean="0"/>
              <a:t>Second level</a:t>
            </a:r>
          </a:p>
          <a:p>
            <a:pPr lvl="2"/>
            <a:r>
              <a:rPr lang="en-CA" altLang="en-CA" smtClean="0"/>
              <a:t>Third level</a:t>
            </a:r>
          </a:p>
          <a:p>
            <a:pPr lvl="3"/>
            <a:r>
              <a:rPr lang="en-CA" altLang="en-CA" smtClean="0"/>
              <a:t>Fourth level</a:t>
            </a:r>
          </a:p>
          <a:p>
            <a:pPr lvl="4"/>
            <a:r>
              <a:rPr lang="en-CA" altLang="en-CA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numCol="1"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alt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 numCol="1"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altLang="en-CA" smtClean="0"/>
              <a:t>Click to edit Master text styles</a:t>
            </a:r>
          </a:p>
          <a:p>
            <a:pPr lvl="1"/>
            <a:r>
              <a:rPr lang="en-CA" altLang="en-CA" smtClean="0"/>
              <a:t>Second level</a:t>
            </a:r>
          </a:p>
          <a:p>
            <a:pPr lvl="2"/>
            <a:r>
              <a:rPr lang="en-CA" altLang="en-CA" smtClean="0"/>
              <a:t>Third level</a:t>
            </a:r>
          </a:p>
          <a:p>
            <a:pPr lvl="3"/>
            <a:r>
              <a:rPr lang="en-CA" altLang="en-CA" smtClean="0"/>
              <a:t>Fourth level</a:t>
            </a:r>
          </a:p>
          <a:p>
            <a:pPr lvl="4"/>
            <a:r>
              <a:rPr lang="en-CA" altLang="en-CA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CA" altLang="en-C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numCol="1" anchor="b"/>
          <a:lstStyle>
            <a:lvl1pPr algn="ctr">
              <a:defRPr sz="3600" b="0"/>
            </a:lvl1pPr>
          </a:lstStyle>
          <a:p>
            <a:r>
              <a:rPr lang="en-CA" alt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 numCol="1"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altLang="en-CA" smtClean="0"/>
              <a:t>Click to edit Master text styles</a:t>
            </a:r>
          </a:p>
          <a:p>
            <a:pPr lvl="1"/>
            <a:r>
              <a:rPr lang="en-CA" altLang="en-CA" smtClean="0"/>
              <a:t>Second level</a:t>
            </a:r>
          </a:p>
          <a:p>
            <a:pPr lvl="2"/>
            <a:r>
              <a:rPr lang="en-CA" altLang="en-CA" smtClean="0"/>
              <a:t>Third level</a:t>
            </a:r>
          </a:p>
          <a:p>
            <a:pPr lvl="3"/>
            <a:r>
              <a:rPr lang="en-CA" altLang="en-CA" smtClean="0"/>
              <a:t>Fourth level</a:t>
            </a:r>
          </a:p>
          <a:p>
            <a:pPr lvl="4"/>
            <a:r>
              <a:rPr lang="en-CA" altLang="en-C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 numCol="1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alt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numCol="1" rtlCol="0" anchor="b" anchorCtr="0">
            <a:noAutofit/>
          </a:bodyPr>
          <a:lstStyle/>
          <a:p>
            <a:r>
              <a:rPr lang="en-CA" alt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CA" altLang="en-CA" smtClean="0"/>
              <a:t>Click to edit Master text styles</a:t>
            </a:r>
          </a:p>
          <a:p>
            <a:pPr lvl="1"/>
            <a:r>
              <a:rPr lang="en-CA" altLang="en-CA" smtClean="0"/>
              <a:t>Second level</a:t>
            </a:r>
          </a:p>
          <a:p>
            <a:pPr lvl="2"/>
            <a:r>
              <a:rPr lang="en-CA" altLang="en-CA" smtClean="0"/>
              <a:t>Third level</a:t>
            </a:r>
          </a:p>
          <a:p>
            <a:pPr lvl="3"/>
            <a:r>
              <a:rPr lang="en-CA" altLang="en-CA" smtClean="0"/>
              <a:t>Fourth level</a:t>
            </a:r>
          </a:p>
          <a:p>
            <a:pPr lvl="4"/>
            <a:r>
              <a:rPr lang="en-CA" alt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4342FFB-D711-8F42-861C-81D0BE3D3457}" type="datetimeFigureOut">
              <a:rPr lang="en-US" smtClean="0"/>
              <a:t>19-04-02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5B612CA9-45B3-7447-A2A1-E9B76DCCD8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microsoft.com/office/2007/relationships/hdphoto" Target="../media/hdphoto2.wdp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microsoft.com/office/2007/relationships/hdphoto" Target="../media/hdphoto2.wdp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microsoft.com/office/2007/relationships/hdphoto" Target="../media/hdphoto4.wdp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microsoft.com/office/2007/relationships/hdphoto" Target="../media/hdphoto2.wdp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microsoft.com/office/2007/relationships/hdphoto" Target="../media/hdphoto2.wdp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microsoft.com/office/2007/relationships/hdphoto" Target="../media/hdphoto5.wdp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microsoft.com/office/2007/relationships/hdphoto" Target="../media/hdphoto2.wdp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05227" y="285074"/>
            <a:ext cx="8140303" cy="832247"/>
          </a:xfrm>
        </p:spPr>
        <p:txBody>
          <a:bodyPr numCol="1"/>
          <a:lstStyle/>
          <a:p>
            <a:r>
              <a:rPr lang="en-US" b="1" dirty="0" smtClean="0">
                <a:latin typeface="American Typewriter"/>
                <a:cs typeface="American Typewriter"/>
              </a:rPr>
              <a:t>MAPPING THE PAGE</a:t>
            </a:r>
            <a:endParaRPr lang="en-US" b="1" dirty="0">
              <a:latin typeface="American Typewriter"/>
              <a:cs typeface="American Typewrite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254214" y="1123743"/>
            <a:ext cx="6400800" cy="1375772"/>
          </a:xfrm>
        </p:spPr>
        <p:txBody>
          <a:bodyPr numCol="1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American Typewriter"/>
                <a:cs typeface="American Typewriter"/>
              </a:rPr>
              <a:t>A Strategy for Helping to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latin typeface="American Typewriter"/>
                <a:cs typeface="American Typewriter"/>
              </a:rPr>
              <a:t>Navigate Nonlinear Text</a:t>
            </a:r>
            <a:endParaRPr lang="en-US" sz="3200" b="1" dirty="0">
              <a:solidFill>
                <a:schemeClr val="bg2">
                  <a:lumMod val="25000"/>
                </a:schemeClr>
              </a:solidFill>
              <a:latin typeface="American Typewriter"/>
              <a:cs typeface="American Typewriter"/>
            </a:endParaRPr>
          </a:p>
        </p:txBody>
      </p:sp>
      <p:pic>
        <p:nvPicPr>
          <p:cNvPr id="4" name="Picture 2" descr="Tsuna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97309" y="2370717"/>
            <a:ext cx="4334622" cy="282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4"/>
          <p:cNvSpPr txBox="1"/>
          <p:nvPr/>
        </p:nvSpPr>
        <p:spPr>
          <a:xfrm>
            <a:off x="1442346" y="5349489"/>
            <a:ext cx="6793088" cy="552897"/>
          </a:xfrm>
          <a:prstGeom prst="rect">
            <a:avLst/>
          </a:prstGeom>
          <a:noFill/>
        </p:spPr>
        <p:txBody>
          <a:bodyPr wrap="square"/>
          <a:lstStyle/>
          <a:p>
            <a:pPr algn="ctr"/>
            <a:r>
              <a:rPr sz="1400" b="1" dirty="0">
                <a:solidFill>
                  <a:srgbClr val="215D77"/>
                </a:solidFill>
              </a:rPr>
              <a:t>This image is from OWL MAGAZINE and used with permission of Owlkids, </a:t>
            </a:r>
            <a:r>
              <a:rPr lang="en-CA" sz="1400" b="1" dirty="0" smtClean="0">
                <a:solidFill>
                  <a:srgbClr val="215D77"/>
                </a:solidFill>
              </a:rPr>
              <a:t> </a:t>
            </a:r>
          </a:p>
          <a:p>
            <a:pPr algn="ctr"/>
            <a:r>
              <a:rPr sz="1400" b="1" dirty="0" smtClean="0">
                <a:solidFill>
                  <a:srgbClr val="215D77"/>
                </a:solidFill>
              </a:rPr>
              <a:t>a </a:t>
            </a:r>
            <a:r>
              <a:rPr sz="1400" b="1" dirty="0">
                <a:solidFill>
                  <a:srgbClr val="215D77"/>
                </a:solidFill>
              </a:rPr>
              <a:t>division of Bayard Canada. www.Owlkids.com.</a:t>
            </a:r>
          </a:p>
        </p:txBody>
      </p:sp>
      <p:pic>
        <p:nvPicPr>
          <p:cNvPr id="7" name="Picture 6" descr="HIP logo jpeg (1)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42" r="99558">
                        <a14:foregroundMark x1="54967" y1="83603" x2="90287" y2="76113"/>
                        <a14:foregroundMark x1="47461" y1="77733" x2="93377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669" y="6197621"/>
            <a:ext cx="381056" cy="41554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631931" y="6231030"/>
            <a:ext cx="1835738" cy="415544"/>
          </a:xfr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numCol="1"/>
          <a:lstStyle>
            <a:lvl1pPr>
              <a:defRPr b="1" i="1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High Interest Publish</a:t>
            </a:r>
            <a:r>
              <a:rPr lang="pt-BR" dirty="0" err="1" smtClean="0">
                <a:solidFill>
                  <a:schemeClr val="bg1"/>
                </a:solidFill>
              </a:rPr>
              <a:t>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HIP-</a:t>
            </a:r>
            <a:r>
              <a:rPr lang="en-US" dirty="0" err="1" smtClean="0">
                <a:solidFill>
                  <a:schemeClr val="bg1"/>
                </a:solidFill>
              </a:rPr>
              <a:t>books.com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67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1" name="Picture 2" descr="Tsuna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57200"/>
            <a:ext cx="8467725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235" name="Oval 3"/>
          <p:cNvSpPr>
            <a:spLocks noChangeArrowheads="1"/>
          </p:cNvSpPr>
          <p:nvPr/>
        </p:nvSpPr>
        <p:spPr>
          <a:xfrm>
            <a:off x="457200" y="533400"/>
            <a:ext cx="3962400" cy="19050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>
          <a:xfrm>
            <a:off x="457200" y="2743200"/>
            <a:ext cx="8229600" cy="1447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>
          <a:xfrm>
            <a:off x="7391400" y="1295400"/>
            <a:ext cx="1371600" cy="838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>
          <a:xfrm>
            <a:off x="4800600" y="4267200"/>
            <a:ext cx="1600200" cy="152400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>
          <a:xfrm>
            <a:off x="6858000" y="4419600"/>
            <a:ext cx="1600200" cy="137160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 algn="ctr">
              <a:defRPr/>
            </a:pPr>
            <a:endParaRPr lang="en-CA" altLang="en-CA">
              <a:latin typeface="Arial" charset="0"/>
              <a:cs typeface="+mn-cs"/>
            </a:endParaRP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>
          <a:xfrm>
            <a:off x="2819400" y="4338320"/>
            <a:ext cx="1600200" cy="175768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1" name="Oval 9"/>
          <p:cNvSpPr>
            <a:spLocks noChangeArrowheads="1"/>
          </p:cNvSpPr>
          <p:nvPr/>
        </p:nvSpPr>
        <p:spPr>
          <a:xfrm>
            <a:off x="838200" y="1828800"/>
            <a:ext cx="2667000" cy="1143000"/>
          </a:xfrm>
          <a:prstGeom prst="ellips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2" name="Oval 10"/>
          <p:cNvSpPr>
            <a:spLocks noChangeArrowheads="1"/>
          </p:cNvSpPr>
          <p:nvPr/>
        </p:nvSpPr>
        <p:spPr>
          <a:xfrm>
            <a:off x="1600200" y="3886200"/>
            <a:ext cx="1676400" cy="1371600"/>
          </a:xfrm>
          <a:prstGeom prst="ellipse">
            <a:avLst/>
          </a:prstGeom>
          <a:noFill/>
          <a:ln w="2540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4" name="Oval 12"/>
          <p:cNvSpPr>
            <a:spLocks noChangeArrowheads="1"/>
          </p:cNvSpPr>
          <p:nvPr/>
        </p:nvSpPr>
        <p:spPr>
          <a:xfrm>
            <a:off x="5638800" y="533400"/>
            <a:ext cx="2057400" cy="1371600"/>
          </a:xfrm>
          <a:prstGeom prst="ellipse">
            <a:avLst/>
          </a:prstGeom>
          <a:noFill/>
          <a:ln w="2540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5" name="Oval 13"/>
          <p:cNvSpPr>
            <a:spLocks noChangeArrowheads="1"/>
          </p:cNvSpPr>
          <p:nvPr/>
        </p:nvSpPr>
        <p:spPr>
          <a:xfrm>
            <a:off x="4419600" y="5410200"/>
            <a:ext cx="4495800" cy="762000"/>
          </a:xfrm>
          <a:prstGeom prst="ellipse">
            <a:avLst/>
          </a:prstGeom>
          <a:noFill/>
          <a:ln w="254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96640" y="1229360"/>
            <a:ext cx="822960" cy="447040"/>
          </a:xfrm>
          <a:prstGeom prst="rect">
            <a:avLst/>
          </a:prstGeom>
          <a:noFill/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endParaRPr lang="en-US"/>
          </a:p>
        </p:txBody>
      </p:sp>
      <p:sp>
        <p:nvSpPr>
          <p:cNvPr id="18" name="rect16"/>
          <p:cNvSpPr txBox="1"/>
          <p:nvPr/>
        </p:nvSpPr>
        <p:spPr>
          <a:xfrm>
            <a:off x="301622" y="6204304"/>
            <a:ext cx="5504271" cy="583008"/>
          </a:xfrm>
          <a:prstGeom prst="rect">
            <a:avLst/>
          </a:prstGeom>
          <a:noFill/>
        </p:spPr>
        <p:txBody>
          <a:bodyPr wrap="square"/>
          <a:lstStyle/>
          <a:p>
            <a:r>
              <a:rPr sz="1200" i="1" dirty="0"/>
              <a:t>This image is from OWL MAGAZINE and used with permission of Owlkids, a division of Bayard Canada. www.Owlkids.com.</a:t>
            </a:r>
          </a:p>
        </p:txBody>
      </p:sp>
      <p:pic>
        <p:nvPicPr>
          <p:cNvPr id="19" name="Picture 18" descr="HIP logo jpeg (1)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442" r="99558">
                        <a14:foregroundMark x1="54967" y1="83603" x2="90287" y2="76113"/>
                        <a14:foregroundMark x1="47461" y1="77733" x2="93377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669" y="6197621"/>
            <a:ext cx="381056" cy="415544"/>
          </a:xfrm>
          <a:prstGeom prst="rect">
            <a:avLst/>
          </a:prstGeom>
        </p:spPr>
      </p:pic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6641577" y="6195613"/>
            <a:ext cx="1835738" cy="415544"/>
          </a:xfr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numCol="1"/>
          <a:lstStyle>
            <a:lvl1pPr>
              <a:defRPr b="1" i="1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High Interest Publish</a:t>
            </a:r>
            <a:r>
              <a:rPr lang="pt-BR" dirty="0" err="1" smtClean="0">
                <a:solidFill>
                  <a:schemeClr val="bg1"/>
                </a:solidFill>
              </a:rPr>
              <a:t>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HIP-</a:t>
            </a:r>
            <a:r>
              <a:rPr lang="en-US" dirty="0" err="1" smtClean="0">
                <a:solidFill>
                  <a:schemeClr val="bg1"/>
                </a:solidFill>
              </a:rPr>
              <a:t>books.com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15353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Oval 3"/>
          <p:cNvSpPr>
            <a:spLocks noChangeArrowheads="1"/>
          </p:cNvSpPr>
          <p:nvPr/>
        </p:nvSpPr>
        <p:spPr>
          <a:xfrm>
            <a:off x="457200" y="533400"/>
            <a:ext cx="3962400" cy="19050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>
          <a:xfrm>
            <a:off x="457200" y="2743200"/>
            <a:ext cx="8229600" cy="1447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>
          <a:xfrm>
            <a:off x="7391400" y="1295400"/>
            <a:ext cx="1371600" cy="838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>
          <a:xfrm>
            <a:off x="4800600" y="4267200"/>
            <a:ext cx="1600200" cy="152400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>
          <a:xfrm>
            <a:off x="6858000" y="4419600"/>
            <a:ext cx="1600200" cy="137160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 algn="ctr">
              <a:defRPr/>
            </a:pPr>
            <a:endParaRPr lang="en-CA" altLang="en-CA">
              <a:latin typeface="Arial" charset="0"/>
              <a:cs typeface="+mn-cs"/>
            </a:endParaRP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>
          <a:xfrm>
            <a:off x="2819400" y="4338320"/>
            <a:ext cx="1600200" cy="175768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1" name="Oval 9"/>
          <p:cNvSpPr>
            <a:spLocks noChangeArrowheads="1"/>
          </p:cNvSpPr>
          <p:nvPr/>
        </p:nvSpPr>
        <p:spPr>
          <a:xfrm>
            <a:off x="838200" y="1828800"/>
            <a:ext cx="2667000" cy="1143000"/>
          </a:xfrm>
          <a:prstGeom prst="ellips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2" name="Oval 10"/>
          <p:cNvSpPr>
            <a:spLocks noChangeArrowheads="1"/>
          </p:cNvSpPr>
          <p:nvPr/>
        </p:nvSpPr>
        <p:spPr>
          <a:xfrm>
            <a:off x="1600200" y="3886200"/>
            <a:ext cx="1676400" cy="1371600"/>
          </a:xfrm>
          <a:prstGeom prst="ellipse">
            <a:avLst/>
          </a:prstGeom>
          <a:noFill/>
          <a:ln w="2540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4" name="Oval 12"/>
          <p:cNvSpPr>
            <a:spLocks noChangeArrowheads="1"/>
          </p:cNvSpPr>
          <p:nvPr/>
        </p:nvSpPr>
        <p:spPr>
          <a:xfrm>
            <a:off x="5638800" y="533400"/>
            <a:ext cx="2057400" cy="1371600"/>
          </a:xfrm>
          <a:prstGeom prst="ellipse">
            <a:avLst/>
          </a:prstGeom>
          <a:noFill/>
          <a:ln w="2540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5" name="Oval 13"/>
          <p:cNvSpPr>
            <a:spLocks noChangeArrowheads="1"/>
          </p:cNvSpPr>
          <p:nvPr/>
        </p:nvSpPr>
        <p:spPr>
          <a:xfrm>
            <a:off x="4419600" y="5410200"/>
            <a:ext cx="4495800" cy="762000"/>
          </a:xfrm>
          <a:prstGeom prst="ellipse">
            <a:avLst/>
          </a:prstGeom>
          <a:noFill/>
          <a:ln w="254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96640" y="1229360"/>
            <a:ext cx="822960" cy="447040"/>
          </a:xfrm>
          <a:prstGeom prst="rect">
            <a:avLst/>
          </a:prstGeom>
          <a:noFill/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endParaRPr lang="en-US"/>
          </a:p>
        </p:txBody>
      </p:sp>
      <p:pic>
        <p:nvPicPr>
          <p:cNvPr id="19" name="Picture 18" descr="HIP logo jpeg (1)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42" r="99558">
                        <a14:foregroundMark x1="54967" y1="83603" x2="90287" y2="76113"/>
                        <a14:foregroundMark x1="47461" y1="77733" x2="93377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669" y="6197621"/>
            <a:ext cx="381056" cy="415544"/>
          </a:xfrm>
          <a:prstGeom prst="rect">
            <a:avLst/>
          </a:prstGeom>
        </p:spPr>
      </p:pic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6641577" y="6195613"/>
            <a:ext cx="1835738" cy="415544"/>
          </a:xfr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numCol="1"/>
          <a:lstStyle>
            <a:lvl1pPr>
              <a:defRPr b="1" i="1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High Interest Publish</a:t>
            </a:r>
            <a:r>
              <a:rPr lang="pt-BR" dirty="0" err="1" smtClean="0">
                <a:solidFill>
                  <a:schemeClr val="bg1"/>
                </a:solidFill>
              </a:rPr>
              <a:t>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HIP-</a:t>
            </a:r>
            <a:r>
              <a:rPr lang="en-US" dirty="0" err="1" smtClean="0">
                <a:solidFill>
                  <a:schemeClr val="bg1"/>
                </a:solidFill>
              </a:rPr>
              <a:t>books.com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457200" y="5646420"/>
            <a:ext cx="2433320" cy="899160"/>
          </a:xfrm>
          <a:prstGeom prst="wedgeRoundRectCallout">
            <a:avLst>
              <a:gd name="adj1" fmla="val -20986"/>
              <a:gd name="adj2" fmla="val -9842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r>
              <a:rPr lang="en-US" sz="1400" b="1" dirty="0" smtClean="0">
                <a:solidFill>
                  <a:srgbClr val="215D77"/>
                </a:solidFill>
                <a:latin typeface="Calibri"/>
                <a:cs typeface="Calibri"/>
              </a:rPr>
              <a:t>Does this help you remember the information?</a:t>
            </a:r>
          </a:p>
        </p:txBody>
      </p:sp>
    </p:spTree>
    <p:extLst>
      <p:ext uri="{BB962C8B-B14F-4D97-AF65-F5344CB8AC3E}">
        <p14:creationId xmlns:p14="http://schemas.microsoft.com/office/powerpoint/2010/main" val="201215353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suna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165" y="487538"/>
            <a:ext cx="7868261" cy="512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16"/>
          <p:cNvSpPr txBox="1"/>
          <p:nvPr/>
        </p:nvSpPr>
        <p:spPr>
          <a:xfrm>
            <a:off x="655165" y="5775895"/>
            <a:ext cx="5504271" cy="545993"/>
          </a:xfrm>
          <a:prstGeom prst="rect">
            <a:avLst/>
          </a:prstGeom>
          <a:noFill/>
        </p:spPr>
        <p:txBody>
          <a:bodyPr wrap="square"/>
          <a:lstStyle/>
          <a:p>
            <a:r>
              <a:rPr sz="1200" i="1" dirty="0"/>
              <a:t>This image is from OWL MAGAZINE and used w</a:t>
            </a:r>
            <a:r>
              <a:rPr sz="1400" i="1" dirty="0"/>
              <a:t>ith permission of Owlkids, a division of Bayard Canada. www.Owlkids.com.</a:t>
            </a:r>
            <a:endParaRPr i="1" dirty="0"/>
          </a:p>
        </p:txBody>
      </p:sp>
      <p:pic>
        <p:nvPicPr>
          <p:cNvPr id="6" name="Picture 5" descr="HIP logo jpeg (1)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42" r="99558">
                        <a14:foregroundMark x1="54967" y1="83603" x2="90287" y2="76113"/>
                        <a14:foregroundMark x1="47461" y1="77733" x2="93377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898" y="6244957"/>
            <a:ext cx="381056" cy="415544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421568" y="6242949"/>
            <a:ext cx="1835738" cy="415544"/>
          </a:xfr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numCol="1"/>
          <a:lstStyle>
            <a:lvl1pPr>
              <a:defRPr b="1" i="1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High Interest Publish</a:t>
            </a:r>
            <a:r>
              <a:rPr lang="pt-BR" dirty="0" err="1" smtClean="0">
                <a:solidFill>
                  <a:schemeClr val="bg1"/>
                </a:solidFill>
              </a:rPr>
              <a:t>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HIP-</a:t>
            </a:r>
            <a:r>
              <a:rPr lang="en-US" dirty="0" err="1" smtClean="0">
                <a:solidFill>
                  <a:schemeClr val="bg1"/>
                </a:solidFill>
              </a:rPr>
              <a:t>books.com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374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7326"/>
            <a:ext cx="8229600" cy="5578837"/>
          </a:xfrm>
        </p:spPr>
        <p:txBody>
          <a:bodyPr numCol="1"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Traditional text is considered to be </a:t>
            </a:r>
            <a:r>
              <a:rPr lang="en-US" sz="2800" b="1" dirty="0" smtClean="0">
                <a:solidFill>
                  <a:srgbClr val="FF0000"/>
                </a:solidFill>
              </a:rPr>
              <a:t>linear</a:t>
            </a:r>
            <a:r>
              <a:rPr lang="en-US" sz="2800" b="1" dirty="0" smtClean="0"/>
              <a:t>; </a:t>
            </a:r>
            <a:r>
              <a:rPr lang="en-US" sz="2800" dirty="0" smtClean="0"/>
              <a:t>in other words, the reading path is determined by the writer, usually top to bottom and left to right.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Most visual texts, such as </a:t>
            </a:r>
            <a:r>
              <a:rPr lang="en-US" sz="2800" dirty="0" err="1" smtClean="0"/>
              <a:t>infographics</a:t>
            </a:r>
            <a:r>
              <a:rPr lang="en-US" sz="2800" dirty="0" smtClean="0"/>
              <a:t>, are </a:t>
            </a:r>
            <a:r>
              <a:rPr lang="en-US" sz="2800" b="1" dirty="0" smtClean="0">
                <a:solidFill>
                  <a:srgbClr val="FF0000"/>
                </a:solidFill>
              </a:rPr>
              <a:t>nonlinear</a:t>
            </a:r>
            <a:r>
              <a:rPr lang="en-US" sz="2800" b="1" dirty="0" smtClean="0"/>
              <a:t>. </a:t>
            </a:r>
            <a:r>
              <a:rPr lang="en-US" sz="2800" dirty="0" smtClean="0"/>
              <a:t>The information, both print and pictures, are scattered all over the page and it is up to the reader to determine the order in which the information is read.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Too often, readers miss key information because they simply overlook bits of information on the page, such as </a:t>
            </a:r>
            <a:r>
              <a:rPr lang="en-US" sz="2800" dirty="0" smtClean="0"/>
              <a:t>captions or </a:t>
            </a:r>
            <a:r>
              <a:rPr lang="en-US" sz="2800" dirty="0" smtClean="0"/>
              <a:t>vocabulary </a:t>
            </a:r>
            <a:r>
              <a:rPr lang="en-US" sz="2800" dirty="0" smtClean="0"/>
              <a:t>supports.</a:t>
            </a:r>
            <a:endParaRPr lang="en-US" dirty="0"/>
          </a:p>
        </p:txBody>
      </p:sp>
      <p:pic>
        <p:nvPicPr>
          <p:cNvPr id="5" name="Picture 4" descr="HIP logo jpeg (1)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442" r="99558">
                        <a14:foregroundMark x1="54967" y1="83603" x2="90287" y2="76113"/>
                        <a14:foregroundMark x1="47461" y1="77733" x2="93377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453" y="6037969"/>
            <a:ext cx="602272" cy="656781"/>
          </a:xfrm>
          <a:prstGeom prst="rect">
            <a:avLst/>
          </a:prstGeom>
        </p:spPr>
      </p:pic>
      <p:sp>
        <p:nvSpPr>
          <p:cNvPr id="6" name="Date Placeholder 3"/>
          <p:cNvSpPr txBox="1">
            <a:spLocks/>
          </p:cNvSpPr>
          <p:nvPr/>
        </p:nvSpPr>
        <p:spPr>
          <a:xfrm>
            <a:off x="5555570" y="6126163"/>
            <a:ext cx="3131230" cy="415544"/>
          </a:xfrm>
          <a:prstGeom prst="rect">
            <a:avLst/>
          </a:prstGeom>
          <a:noFill/>
          <a:ln w="12700" cap="flat" cmpd="sng" algn="ctr">
            <a:noFill/>
            <a:prstDash val="soli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numCol="1"/>
          <a:lstStyle>
            <a:defPPr>
              <a:defRPr lang="en-US"/>
            </a:defPPr>
            <a:lvl1pPr marL="0" algn="l" defTabSz="457200" rtl="0" eaLnBrk="1" latinLnBrk="0" hangingPunct="1">
              <a:defRPr sz="1800" b="1" i="1" kern="1200">
                <a:solidFill>
                  <a:srgbClr val="FF6600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High Interest Publish</a:t>
            </a:r>
            <a:r>
              <a:rPr lang="pt-BR" dirty="0" err="1" smtClean="0">
                <a:solidFill>
                  <a:schemeClr val="bg1"/>
                </a:solidFill>
              </a:rPr>
              <a:t>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HIP-</a:t>
            </a:r>
            <a:r>
              <a:rPr lang="en-US" dirty="0" err="1" smtClean="0">
                <a:solidFill>
                  <a:schemeClr val="bg1"/>
                </a:solidFill>
              </a:rPr>
              <a:t>books.com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435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1" name="Picture 2" descr="Tsuna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160" y="604520"/>
            <a:ext cx="8383848" cy="564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5110362" y="883891"/>
            <a:ext cx="2801533" cy="1554357"/>
          </a:xfrm>
          <a:prstGeom prst="wedgeRoundRectCallout">
            <a:avLst>
              <a:gd name="adj1" fmla="val -105592"/>
              <a:gd name="adj2" fmla="val -3175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pPr marL="182563"/>
            <a:r>
              <a:rPr sz="14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Start 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by circling the title. It tells what the passage is about.  What other information do you see along with the title?  </a:t>
            </a:r>
            <a:endParaRPr lang="en-CA" sz="1400" b="1" dirty="0" smtClean="0">
              <a:solidFill>
                <a:schemeClr val="accent2">
                  <a:lumMod val="75000"/>
                </a:schemeClr>
              </a:solidFill>
              <a:latin typeface="Calibri"/>
            </a:endParaRPr>
          </a:p>
          <a:p>
            <a:pPr marL="182563"/>
            <a:r>
              <a:rPr sz="1400" b="1" dirty="0" smtClean="0">
                <a:solidFill>
                  <a:schemeClr val="accent2">
                    <a:lumMod val="75000"/>
                  </a:schemeClr>
                </a:solidFill>
                <a:latin typeface="Calibri"/>
              </a:rPr>
              <a:t>(</a:t>
            </a:r>
            <a:r>
              <a:rPr sz="1400" b="1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Pronunciation Key)</a:t>
            </a:r>
          </a:p>
        </p:txBody>
      </p:sp>
      <p:sp>
        <p:nvSpPr>
          <p:cNvPr id="5" name="Oval 4"/>
          <p:cNvSpPr/>
          <p:nvPr/>
        </p:nvSpPr>
        <p:spPr>
          <a:xfrm>
            <a:off x="716280" y="774700"/>
            <a:ext cx="2814320" cy="16637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78200" y="1310640"/>
            <a:ext cx="1041400" cy="46736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endParaRPr lang="en-US"/>
          </a:p>
        </p:txBody>
      </p:sp>
      <p:sp>
        <p:nvSpPr>
          <p:cNvPr id="12" name="rect16"/>
          <p:cNvSpPr txBox="1"/>
          <p:nvPr/>
        </p:nvSpPr>
        <p:spPr>
          <a:xfrm>
            <a:off x="301622" y="6292276"/>
            <a:ext cx="5504271" cy="545993"/>
          </a:xfrm>
          <a:prstGeom prst="rect">
            <a:avLst/>
          </a:prstGeom>
          <a:noFill/>
        </p:spPr>
        <p:txBody>
          <a:bodyPr wrap="square"/>
          <a:lstStyle/>
          <a:p>
            <a:r>
              <a:rPr sz="1200" i="1" dirty="0"/>
              <a:t>This image is from OWL MAGAZINE and used w</a:t>
            </a:r>
            <a:r>
              <a:rPr sz="1400" i="1" dirty="0"/>
              <a:t>ith permission of Owlkids, a division of Bayard Canada. www.Owlkids.com.</a:t>
            </a:r>
            <a:endParaRPr i="1" dirty="0"/>
          </a:p>
        </p:txBody>
      </p:sp>
      <p:pic>
        <p:nvPicPr>
          <p:cNvPr id="13" name="Picture 12" descr="HIP logo jpeg (1)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442" r="99558">
                        <a14:foregroundMark x1="54967" y1="83603" x2="90287" y2="76113"/>
                        <a14:foregroundMark x1="47461" y1="77733" x2="93377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306" y="6294284"/>
            <a:ext cx="381056" cy="415544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431214" y="6292276"/>
            <a:ext cx="1835738" cy="415544"/>
          </a:xfr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numCol="1"/>
          <a:lstStyle>
            <a:lvl1pPr>
              <a:defRPr b="1" i="1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High Interest Publish</a:t>
            </a:r>
            <a:r>
              <a:rPr lang="pt-BR" dirty="0" err="1" smtClean="0">
                <a:solidFill>
                  <a:schemeClr val="bg1"/>
                </a:solidFill>
              </a:rPr>
              <a:t>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HIP-</a:t>
            </a:r>
            <a:r>
              <a:rPr lang="en-US" dirty="0" err="1" smtClean="0">
                <a:solidFill>
                  <a:schemeClr val="bg1"/>
                </a:solidFill>
              </a:rPr>
              <a:t>books.com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80968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1" name="Picture 2" descr="Tsuna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57200"/>
            <a:ext cx="8467725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235" name="Oval 3"/>
          <p:cNvSpPr>
            <a:spLocks noChangeArrowheads="1"/>
          </p:cNvSpPr>
          <p:nvPr/>
        </p:nvSpPr>
        <p:spPr>
          <a:xfrm>
            <a:off x="457200" y="533400"/>
            <a:ext cx="3962400" cy="1905000"/>
          </a:xfrm>
          <a:prstGeom prst="ellipse">
            <a:avLst/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solidFill>
                <a:srgbClr val="FF4040"/>
              </a:solidFill>
              <a:cs typeface="+mn-cs"/>
            </a:endParaRPr>
          </a:p>
        </p:txBody>
      </p:sp>
      <p:sp>
        <p:nvSpPr>
          <p:cNvPr id="223241" name="Oval 9"/>
          <p:cNvSpPr>
            <a:spLocks noChangeArrowheads="1"/>
          </p:cNvSpPr>
          <p:nvPr/>
        </p:nvSpPr>
        <p:spPr>
          <a:xfrm>
            <a:off x="838200" y="1828800"/>
            <a:ext cx="2667000" cy="1143000"/>
          </a:xfrm>
          <a:prstGeom prst="ellips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5118100" y="1483360"/>
            <a:ext cx="2433320" cy="1087120"/>
          </a:xfrm>
          <a:prstGeom prst="wedgeRoundRectCallout">
            <a:avLst>
              <a:gd name="adj1" fmla="val -112691"/>
              <a:gd name="adj2" fmla="val 3856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r>
              <a:rPr lang="en-US" sz="1400" b="1" dirty="0" smtClean="0">
                <a:solidFill>
                  <a:srgbClr val="215D77"/>
                </a:solidFill>
                <a:latin typeface="Calibri"/>
                <a:cs typeface="Calibri"/>
              </a:rPr>
              <a:t>Look for an introductory paragraph.  It gives an overview of the key information. Circle it.</a:t>
            </a:r>
            <a:endParaRPr lang="en-US" sz="1400" b="1" dirty="0">
              <a:solidFill>
                <a:srgbClr val="215D77"/>
              </a:solidFill>
              <a:latin typeface="Calibri"/>
              <a:cs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96640" y="1229360"/>
            <a:ext cx="822960" cy="447040"/>
          </a:xfrm>
          <a:prstGeom prst="rect">
            <a:avLst/>
          </a:prstGeom>
          <a:noFill/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endParaRPr lang="en-US"/>
          </a:p>
        </p:txBody>
      </p:sp>
      <p:sp>
        <p:nvSpPr>
          <p:cNvPr id="16" name="rect15"/>
          <p:cNvSpPr txBox="1"/>
          <p:nvPr/>
        </p:nvSpPr>
        <p:spPr>
          <a:xfrm>
            <a:off x="381000" y="6201112"/>
            <a:ext cx="5729941" cy="460887"/>
          </a:xfrm>
          <a:prstGeom prst="rect">
            <a:avLst/>
          </a:prstGeom>
          <a:noFill/>
        </p:spPr>
        <p:txBody>
          <a:bodyPr wrap="square"/>
          <a:lstStyle/>
          <a:p>
            <a:r>
              <a:rPr sz="1200" dirty="0"/>
              <a:t>This image is from OWL MAGAZINE and used with permission of Owlkids, a division of Bayard Canada. www.Owlkids.com</a:t>
            </a:r>
            <a:r>
              <a:rPr sz="1400" dirty="0"/>
              <a:t>.</a:t>
            </a:r>
            <a:endParaRPr dirty="0"/>
          </a:p>
        </p:txBody>
      </p:sp>
      <p:pic>
        <p:nvPicPr>
          <p:cNvPr id="9" name="Picture 8" descr="HIP logo jpeg (1)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442" r="99558">
                        <a14:foregroundMark x1="54967" y1="83603" x2="90287" y2="76113"/>
                        <a14:foregroundMark x1="47461" y1="77733" x2="93377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316" y="6246455"/>
            <a:ext cx="381056" cy="415544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641577" y="6306581"/>
            <a:ext cx="1835738" cy="415544"/>
          </a:xfr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numCol="1"/>
          <a:lstStyle>
            <a:lvl1pPr>
              <a:defRPr b="1" i="1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High Interest Publish</a:t>
            </a:r>
            <a:r>
              <a:rPr lang="pt-BR" dirty="0" err="1" smtClean="0">
                <a:solidFill>
                  <a:schemeClr val="bg1"/>
                </a:solidFill>
              </a:rPr>
              <a:t>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HIP-</a:t>
            </a:r>
            <a:r>
              <a:rPr lang="en-US" dirty="0" err="1" smtClean="0">
                <a:solidFill>
                  <a:schemeClr val="bg1"/>
                </a:solidFill>
              </a:rPr>
              <a:t>books.com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82239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1" name="Picture 2" descr="Tsuna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57200"/>
            <a:ext cx="8467725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235" name="Oval 3"/>
          <p:cNvSpPr>
            <a:spLocks noChangeArrowheads="1"/>
          </p:cNvSpPr>
          <p:nvPr/>
        </p:nvSpPr>
        <p:spPr>
          <a:xfrm>
            <a:off x="457200" y="533400"/>
            <a:ext cx="3962400" cy="19050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>
          <a:xfrm>
            <a:off x="457200" y="2743200"/>
            <a:ext cx="8229600" cy="1447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>
          <a:xfrm>
            <a:off x="7391400" y="1295400"/>
            <a:ext cx="1371600" cy="838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1" name="Oval 9"/>
          <p:cNvSpPr>
            <a:spLocks noChangeArrowheads="1"/>
          </p:cNvSpPr>
          <p:nvPr/>
        </p:nvSpPr>
        <p:spPr>
          <a:xfrm>
            <a:off x="838200" y="1828800"/>
            <a:ext cx="2667000" cy="1143000"/>
          </a:xfrm>
          <a:prstGeom prst="ellips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96640" y="1229360"/>
            <a:ext cx="822960" cy="447040"/>
          </a:xfrm>
          <a:prstGeom prst="rect">
            <a:avLst/>
          </a:prstGeom>
          <a:noFill/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endParaRPr lang="en-US"/>
          </a:p>
        </p:txBody>
      </p:sp>
      <p:sp>
        <p:nvSpPr>
          <p:cNvPr id="16" name="Rounded Rectangular Callout 15"/>
          <p:cNvSpPr/>
          <p:nvPr/>
        </p:nvSpPr>
        <p:spPr>
          <a:xfrm>
            <a:off x="3726180" y="685800"/>
            <a:ext cx="2433320" cy="1981200"/>
          </a:xfrm>
          <a:prstGeom prst="wedgeRoundRectCallout">
            <a:avLst>
              <a:gd name="adj1" fmla="val -790"/>
              <a:gd name="adj2" fmla="val 7388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Where is the key information about how a tsunami works?  Put a box around it.</a:t>
            </a:r>
          </a:p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Notice that it’s numbered.  What number is missing?  Why is it separate from the others?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7" name="rect16"/>
          <p:cNvSpPr txBox="1"/>
          <p:nvPr/>
        </p:nvSpPr>
        <p:spPr>
          <a:xfrm>
            <a:off x="301622" y="6183004"/>
            <a:ext cx="5504271" cy="430161"/>
          </a:xfrm>
          <a:prstGeom prst="rect">
            <a:avLst/>
          </a:prstGeom>
          <a:noFill/>
        </p:spPr>
        <p:txBody>
          <a:bodyPr wrap="square"/>
          <a:lstStyle/>
          <a:p>
            <a:r>
              <a:rPr sz="1200" i="1" dirty="0"/>
              <a:t>This image is from OWL MAGAZINE and used with permission of Owlkids, </a:t>
            </a:r>
            <a:endParaRPr lang="en-CA" sz="1200" i="1" dirty="0" smtClean="0"/>
          </a:p>
          <a:p>
            <a:r>
              <a:rPr sz="1200" i="1" dirty="0" smtClean="0"/>
              <a:t>a </a:t>
            </a:r>
            <a:r>
              <a:rPr sz="1200" i="1" dirty="0"/>
              <a:t>division of Bayard Canada. www.Owlkids.com</a:t>
            </a:r>
            <a:r>
              <a:rPr sz="1400" i="1" dirty="0"/>
              <a:t>.</a:t>
            </a:r>
            <a:endParaRPr i="1" dirty="0"/>
          </a:p>
        </p:txBody>
      </p:sp>
      <p:pic>
        <p:nvPicPr>
          <p:cNvPr id="10" name="Picture 9" descr="HIP logo jpeg (1)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442" r="99558">
                        <a14:foregroundMark x1="54967" y1="83603" x2="90287" y2="76113"/>
                        <a14:foregroundMark x1="47461" y1="77733" x2="93377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669" y="6197621"/>
            <a:ext cx="381056" cy="415544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641577" y="6195613"/>
            <a:ext cx="1835738" cy="415544"/>
          </a:xfr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numCol="1"/>
          <a:lstStyle>
            <a:lvl1pPr>
              <a:defRPr b="1" i="1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High Interest Publish</a:t>
            </a:r>
            <a:r>
              <a:rPr lang="pt-BR" dirty="0" err="1" smtClean="0">
                <a:solidFill>
                  <a:schemeClr val="bg1"/>
                </a:solidFill>
              </a:rPr>
              <a:t>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HIP-</a:t>
            </a:r>
            <a:r>
              <a:rPr lang="en-US" dirty="0" err="1" smtClean="0">
                <a:solidFill>
                  <a:schemeClr val="bg1"/>
                </a:solidFill>
              </a:rPr>
              <a:t>books.com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82239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 animBg="1"/>
      <p:bldP spid="223236" grpId="1" animBg="1"/>
      <p:bldP spid="2232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1" name="Picture 2" descr="Tsuna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57200"/>
            <a:ext cx="8467725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235" name="Oval 3"/>
          <p:cNvSpPr>
            <a:spLocks noChangeArrowheads="1"/>
          </p:cNvSpPr>
          <p:nvPr/>
        </p:nvSpPr>
        <p:spPr>
          <a:xfrm>
            <a:off x="457200" y="533400"/>
            <a:ext cx="3962400" cy="19050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>
          <a:xfrm>
            <a:off x="457200" y="2743200"/>
            <a:ext cx="8229600" cy="1447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>
          <a:xfrm>
            <a:off x="7391400" y="1295400"/>
            <a:ext cx="1371600" cy="838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>
          <a:xfrm>
            <a:off x="4800600" y="4267200"/>
            <a:ext cx="1600200" cy="152400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>
          <a:xfrm>
            <a:off x="6858000" y="4419600"/>
            <a:ext cx="1600200" cy="137160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 algn="ctr">
              <a:defRPr/>
            </a:pPr>
            <a:endParaRPr lang="en-CA" altLang="en-CA">
              <a:latin typeface="Arial" charset="0"/>
              <a:cs typeface="+mn-cs"/>
            </a:endParaRP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>
          <a:xfrm>
            <a:off x="2819400" y="4419600"/>
            <a:ext cx="1600200" cy="167640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1" name="Oval 9"/>
          <p:cNvSpPr>
            <a:spLocks noChangeArrowheads="1"/>
          </p:cNvSpPr>
          <p:nvPr/>
        </p:nvSpPr>
        <p:spPr>
          <a:xfrm>
            <a:off x="838200" y="1828800"/>
            <a:ext cx="2667000" cy="1143000"/>
          </a:xfrm>
          <a:prstGeom prst="ellipse">
            <a:avLst/>
          </a:prstGeom>
          <a:noFill/>
          <a:ln w="254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4886960" y="1295401"/>
            <a:ext cx="2188974" cy="1295400"/>
          </a:xfrm>
          <a:prstGeom prst="wedgeRoundRectCallout">
            <a:avLst>
              <a:gd name="adj1" fmla="val -61859"/>
              <a:gd name="adj2" fmla="val 20555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r>
              <a:rPr lang="en-US" sz="1400" b="1" dirty="0" smtClean="0">
                <a:solidFill>
                  <a:srgbClr val="215D77"/>
                </a:solidFill>
                <a:latin typeface="Calibri"/>
                <a:cs typeface="Calibri"/>
              </a:rPr>
              <a:t>Where else can you find chunks of interesting (but not as important?) information about tsunamis? Box them.</a:t>
            </a:r>
            <a:endParaRPr lang="en-US" sz="1400" b="1" dirty="0">
              <a:solidFill>
                <a:srgbClr val="215D77"/>
              </a:solidFill>
              <a:latin typeface="Calibri"/>
              <a:cs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96640" y="1229360"/>
            <a:ext cx="822960" cy="447040"/>
          </a:xfrm>
          <a:prstGeom prst="rect">
            <a:avLst/>
          </a:prstGeom>
          <a:noFill/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endParaRPr lang="en-US"/>
          </a:p>
        </p:txBody>
      </p:sp>
      <p:sp>
        <p:nvSpPr>
          <p:cNvPr id="13" name="rect16"/>
          <p:cNvSpPr txBox="1"/>
          <p:nvPr/>
        </p:nvSpPr>
        <p:spPr>
          <a:xfrm>
            <a:off x="301622" y="6183004"/>
            <a:ext cx="5504271" cy="430161"/>
          </a:xfrm>
          <a:prstGeom prst="rect">
            <a:avLst/>
          </a:prstGeom>
          <a:noFill/>
        </p:spPr>
        <p:txBody>
          <a:bodyPr wrap="square"/>
          <a:lstStyle/>
          <a:p>
            <a:r>
              <a:rPr sz="1200" i="1" dirty="0"/>
              <a:t>This image is from OWL MAGAZINE and used with permission of Owlkids, a division of Bayard Canada. www.Owlkids.com.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641577" y="6195613"/>
            <a:ext cx="1835738" cy="415544"/>
          </a:xfr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numCol="1"/>
          <a:lstStyle>
            <a:lvl1pPr>
              <a:defRPr b="1" i="1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High Interest Publish</a:t>
            </a:r>
            <a:r>
              <a:rPr lang="pt-BR" dirty="0" err="1" smtClean="0">
                <a:solidFill>
                  <a:schemeClr val="bg1"/>
                </a:solidFill>
              </a:rPr>
              <a:t>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HIP-</a:t>
            </a:r>
            <a:r>
              <a:rPr lang="en-US" dirty="0" err="1" smtClean="0">
                <a:solidFill>
                  <a:schemeClr val="bg1"/>
                </a:solidFill>
              </a:rPr>
              <a:t>books.com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8" name="Picture 17" descr="HIP logo jpeg (1)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442" r="99558">
                        <a14:foregroundMark x1="54967" y1="83603" x2="90287" y2="76113"/>
                        <a14:foregroundMark x1="47461" y1="77733" x2="93377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272" y="6197621"/>
            <a:ext cx="381056" cy="41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82239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8" grpId="0" animBg="1"/>
      <p:bldP spid="223239" grpId="0" animBg="1"/>
      <p:bldP spid="2232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1" name="Picture 2" descr="Tsuna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57200"/>
            <a:ext cx="8467725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235" name="Oval 3"/>
          <p:cNvSpPr>
            <a:spLocks noChangeArrowheads="1"/>
          </p:cNvSpPr>
          <p:nvPr/>
        </p:nvSpPr>
        <p:spPr>
          <a:xfrm>
            <a:off x="457200" y="533400"/>
            <a:ext cx="3962400" cy="19050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>
          <a:xfrm>
            <a:off x="457200" y="2743200"/>
            <a:ext cx="8229600" cy="1447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>
          <a:xfrm>
            <a:off x="7391400" y="1295400"/>
            <a:ext cx="1371600" cy="838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>
          <a:xfrm>
            <a:off x="4800600" y="4267200"/>
            <a:ext cx="1600200" cy="152400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>
          <a:xfrm>
            <a:off x="6858000" y="4419600"/>
            <a:ext cx="1600200" cy="137160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 algn="ctr">
              <a:defRPr/>
            </a:pPr>
            <a:endParaRPr lang="en-CA" altLang="en-CA">
              <a:latin typeface="Arial" charset="0"/>
              <a:cs typeface="+mn-cs"/>
            </a:endParaRP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>
          <a:xfrm>
            <a:off x="2819400" y="4338320"/>
            <a:ext cx="1600200" cy="175768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1" name="Oval 9"/>
          <p:cNvSpPr>
            <a:spLocks noChangeArrowheads="1"/>
          </p:cNvSpPr>
          <p:nvPr/>
        </p:nvSpPr>
        <p:spPr>
          <a:xfrm>
            <a:off x="838200" y="1828800"/>
            <a:ext cx="2667000" cy="1143000"/>
          </a:xfrm>
          <a:prstGeom prst="ellips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2" name="Oval 10"/>
          <p:cNvSpPr>
            <a:spLocks noChangeArrowheads="1"/>
          </p:cNvSpPr>
          <p:nvPr/>
        </p:nvSpPr>
        <p:spPr>
          <a:xfrm>
            <a:off x="1600200" y="3886200"/>
            <a:ext cx="1676400" cy="1371600"/>
          </a:xfrm>
          <a:prstGeom prst="ellipse">
            <a:avLst/>
          </a:prstGeom>
          <a:noFill/>
          <a:ln w="2540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3" name="Oval 11"/>
          <p:cNvSpPr>
            <a:spLocks noChangeArrowheads="1"/>
          </p:cNvSpPr>
          <p:nvPr/>
        </p:nvSpPr>
        <p:spPr>
          <a:xfrm>
            <a:off x="3352800" y="1143000"/>
            <a:ext cx="1295400" cy="685800"/>
          </a:xfrm>
          <a:prstGeom prst="ellipse">
            <a:avLst/>
          </a:prstGeom>
          <a:noFill/>
          <a:ln w="254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4" name="Oval 12"/>
          <p:cNvSpPr>
            <a:spLocks noChangeArrowheads="1"/>
          </p:cNvSpPr>
          <p:nvPr/>
        </p:nvSpPr>
        <p:spPr>
          <a:xfrm>
            <a:off x="5638800" y="533400"/>
            <a:ext cx="2057400" cy="1371600"/>
          </a:xfrm>
          <a:prstGeom prst="ellipse">
            <a:avLst/>
          </a:prstGeom>
          <a:noFill/>
          <a:ln w="2540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1838960" y="665480"/>
            <a:ext cx="2433320" cy="1239520"/>
          </a:xfrm>
          <a:prstGeom prst="wedgeRoundRectCallout">
            <a:avLst>
              <a:gd name="adj1" fmla="val -22919"/>
              <a:gd name="adj2" fmla="val 192798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r>
              <a:rPr lang="en-US" sz="1400" b="1" dirty="0" smtClean="0">
                <a:solidFill>
                  <a:srgbClr val="215D77"/>
                </a:solidFill>
                <a:latin typeface="Calibri"/>
                <a:cs typeface="Calibri"/>
              </a:rPr>
              <a:t>H</a:t>
            </a:r>
            <a:r>
              <a:rPr sz="1400" b="1" dirty="0">
                <a:solidFill>
                  <a:srgbClr val="215D77"/>
                </a:solidFill>
                <a:latin typeface="Calibri"/>
              </a:rPr>
              <a:t>ave you missed anything? </a:t>
            </a:r>
            <a:endParaRPr lang="en-US" sz="1400" b="1" dirty="0">
              <a:solidFill>
                <a:srgbClr val="215D77"/>
              </a:solidFill>
              <a:latin typeface="Calibri"/>
              <a:cs typeface="Calibri"/>
            </a:endParaRPr>
          </a:p>
          <a:p>
            <a:r>
              <a:rPr lang="en-US" sz="1400" b="1" dirty="0" smtClean="0">
                <a:solidFill>
                  <a:srgbClr val="215D77"/>
                </a:solidFill>
                <a:latin typeface="Calibri"/>
                <a:cs typeface="Calibri"/>
              </a:rPr>
              <a:t>What about the speech bubble? </a:t>
            </a:r>
            <a:endParaRPr lang="en-US" sz="1400" b="1" dirty="0">
              <a:solidFill>
                <a:srgbClr val="215D77"/>
              </a:solidFill>
              <a:latin typeface="Calibri"/>
              <a:cs typeface="Calibri"/>
            </a:endParaRPr>
          </a:p>
          <a:p>
            <a:r>
              <a:rPr lang="en-US" sz="1400" b="1" dirty="0" smtClean="0">
                <a:solidFill>
                  <a:srgbClr val="215D77"/>
                </a:solidFill>
                <a:latin typeface="Calibri"/>
                <a:cs typeface="Calibri"/>
              </a:rPr>
              <a:t>What about the information next to the plane?</a:t>
            </a:r>
          </a:p>
        </p:txBody>
      </p:sp>
      <p:sp>
        <p:nvSpPr>
          <p:cNvPr id="16" name="rect16"/>
          <p:cNvSpPr txBox="1"/>
          <p:nvPr/>
        </p:nvSpPr>
        <p:spPr>
          <a:xfrm>
            <a:off x="486671" y="6197621"/>
            <a:ext cx="5504271" cy="538472"/>
          </a:xfrm>
          <a:prstGeom prst="rect">
            <a:avLst/>
          </a:prstGeom>
          <a:noFill/>
        </p:spPr>
        <p:txBody>
          <a:bodyPr wrap="square"/>
          <a:lstStyle/>
          <a:p>
            <a:r>
              <a:rPr sz="1200" i="1" dirty="0"/>
              <a:t>This image is from OWL MAGAZINE and used with permission </a:t>
            </a:r>
            <a:endParaRPr lang="en-CA" sz="1200" i="1" dirty="0" smtClean="0"/>
          </a:p>
          <a:p>
            <a:r>
              <a:rPr sz="1200" i="1" dirty="0" smtClean="0"/>
              <a:t>of </a:t>
            </a:r>
            <a:r>
              <a:rPr sz="1200" i="1" dirty="0"/>
              <a:t>Owlkids, a division of Bayard Canada. www.Owlkids.com.</a:t>
            </a:r>
          </a:p>
        </p:txBody>
      </p:sp>
      <p:pic>
        <p:nvPicPr>
          <p:cNvPr id="17" name="Picture 16" descr="HIP logo jpeg (1)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442" r="99558">
                        <a14:foregroundMark x1="54967" y1="83603" x2="90287" y2="76113"/>
                        <a14:foregroundMark x1="47461" y1="77733" x2="93377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669" y="6197621"/>
            <a:ext cx="381056" cy="415544"/>
          </a:xfrm>
          <a:prstGeom prst="rect">
            <a:avLst/>
          </a:prstGeom>
        </p:spPr>
      </p:pic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6641577" y="6195613"/>
            <a:ext cx="1835738" cy="415544"/>
          </a:xfr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numCol="1"/>
          <a:lstStyle>
            <a:lvl1pPr>
              <a:defRPr b="1" i="1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High Interest Publish</a:t>
            </a:r>
            <a:r>
              <a:rPr lang="pt-BR" dirty="0" err="1" smtClean="0">
                <a:solidFill>
                  <a:schemeClr val="bg1"/>
                </a:solidFill>
              </a:rPr>
              <a:t>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HIP-</a:t>
            </a:r>
            <a:r>
              <a:rPr lang="en-US" dirty="0" err="1" smtClean="0">
                <a:solidFill>
                  <a:schemeClr val="bg1"/>
                </a:solidFill>
              </a:rPr>
              <a:t>books.com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82239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2" grpId="0" animBg="1"/>
      <p:bldP spid="22324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1" name="Picture 2" descr="Tsuna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457200"/>
            <a:ext cx="8467725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235" name="Oval 3"/>
          <p:cNvSpPr>
            <a:spLocks noChangeArrowheads="1"/>
          </p:cNvSpPr>
          <p:nvPr/>
        </p:nvSpPr>
        <p:spPr>
          <a:xfrm>
            <a:off x="457200" y="533400"/>
            <a:ext cx="3962400" cy="190500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>
          <a:xfrm>
            <a:off x="457200" y="2743200"/>
            <a:ext cx="8229600" cy="1447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>
          <a:xfrm>
            <a:off x="7391400" y="1295400"/>
            <a:ext cx="1371600" cy="838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>
          <a:xfrm>
            <a:off x="4800600" y="4267200"/>
            <a:ext cx="1600200" cy="152400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>
          <a:xfrm>
            <a:off x="6858000" y="4419600"/>
            <a:ext cx="1600200" cy="137160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 algn="ctr">
              <a:defRPr/>
            </a:pPr>
            <a:endParaRPr lang="en-CA" altLang="en-CA">
              <a:latin typeface="Arial" charset="0"/>
              <a:cs typeface="+mn-cs"/>
            </a:endParaRP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>
          <a:xfrm>
            <a:off x="2819400" y="4338320"/>
            <a:ext cx="1600200" cy="1757680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1" name="Oval 9"/>
          <p:cNvSpPr>
            <a:spLocks noChangeArrowheads="1"/>
          </p:cNvSpPr>
          <p:nvPr/>
        </p:nvSpPr>
        <p:spPr>
          <a:xfrm>
            <a:off x="838200" y="1828800"/>
            <a:ext cx="2667000" cy="1143000"/>
          </a:xfrm>
          <a:prstGeom prst="ellips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2" name="Oval 10"/>
          <p:cNvSpPr>
            <a:spLocks noChangeArrowheads="1"/>
          </p:cNvSpPr>
          <p:nvPr/>
        </p:nvSpPr>
        <p:spPr>
          <a:xfrm>
            <a:off x="1600200" y="3886200"/>
            <a:ext cx="1676400" cy="1371600"/>
          </a:xfrm>
          <a:prstGeom prst="ellipse">
            <a:avLst/>
          </a:prstGeom>
          <a:noFill/>
          <a:ln w="2540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4" name="Oval 12"/>
          <p:cNvSpPr>
            <a:spLocks noChangeArrowheads="1"/>
          </p:cNvSpPr>
          <p:nvPr/>
        </p:nvSpPr>
        <p:spPr>
          <a:xfrm>
            <a:off x="5638800" y="533400"/>
            <a:ext cx="2057400" cy="1371600"/>
          </a:xfrm>
          <a:prstGeom prst="ellipse">
            <a:avLst/>
          </a:prstGeom>
          <a:noFill/>
          <a:ln w="25400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223245" name="Oval 13"/>
          <p:cNvSpPr>
            <a:spLocks noChangeArrowheads="1"/>
          </p:cNvSpPr>
          <p:nvPr/>
        </p:nvSpPr>
        <p:spPr>
          <a:xfrm>
            <a:off x="4419600" y="5410200"/>
            <a:ext cx="4495800" cy="762000"/>
          </a:xfrm>
          <a:prstGeom prst="ellipse">
            <a:avLst/>
          </a:prstGeom>
          <a:noFill/>
          <a:ln w="254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numCol="1" anchor="ctr"/>
          <a:lstStyle/>
          <a:p>
            <a:pPr>
              <a:defRPr/>
            </a:pPr>
            <a:endParaRPr lang="en-CA" altLang="en-CA">
              <a:cs typeface="+mn-cs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5880159" y="3182279"/>
            <a:ext cx="2433320" cy="899160"/>
          </a:xfrm>
          <a:prstGeom prst="wedgeRoundRectCallout">
            <a:avLst>
              <a:gd name="adj1" fmla="val -22919"/>
              <a:gd name="adj2" fmla="val 192798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r>
              <a:rPr lang="en-US" sz="1400" b="1" dirty="0" smtClean="0">
                <a:solidFill>
                  <a:srgbClr val="215D77"/>
                </a:solidFill>
                <a:latin typeface="Calibri"/>
                <a:cs typeface="Calibri"/>
              </a:rPr>
              <a:t>What extra information does the blue box at the bottom provide?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96640" y="1229360"/>
            <a:ext cx="822960" cy="447040"/>
          </a:xfrm>
          <a:prstGeom prst="rect">
            <a:avLst/>
          </a:prstGeom>
          <a:noFill/>
          <a:ln w="19050">
            <a:solidFill>
              <a:srgbClr val="00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/>
          <a:lstStyle/>
          <a:p>
            <a:endParaRPr lang="en-US"/>
          </a:p>
        </p:txBody>
      </p:sp>
      <p:sp>
        <p:nvSpPr>
          <p:cNvPr id="18" name="rect16"/>
          <p:cNvSpPr txBox="1"/>
          <p:nvPr/>
        </p:nvSpPr>
        <p:spPr>
          <a:xfrm>
            <a:off x="301622" y="6204304"/>
            <a:ext cx="5504271" cy="583008"/>
          </a:xfrm>
          <a:prstGeom prst="rect">
            <a:avLst/>
          </a:prstGeom>
          <a:noFill/>
        </p:spPr>
        <p:txBody>
          <a:bodyPr wrap="square"/>
          <a:lstStyle/>
          <a:p>
            <a:r>
              <a:rPr sz="1200" i="1" dirty="0"/>
              <a:t>This image is from OWL MAGAZINE and used with permission of Owlkids, a division of Bayard Canada. www.Owlkids.com.</a:t>
            </a:r>
          </a:p>
        </p:txBody>
      </p:sp>
      <p:pic>
        <p:nvPicPr>
          <p:cNvPr id="19" name="Picture 18" descr="HIP logo jpeg (1).jp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442" r="99558">
                        <a14:foregroundMark x1="54967" y1="83603" x2="90287" y2="76113"/>
                        <a14:foregroundMark x1="47461" y1="77733" x2="93377" y2="647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669" y="6197621"/>
            <a:ext cx="381056" cy="415544"/>
          </a:xfrm>
          <a:prstGeom prst="rect">
            <a:avLst/>
          </a:prstGeom>
        </p:spPr>
      </p:pic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6641577" y="6195613"/>
            <a:ext cx="1835738" cy="415544"/>
          </a:xfr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numCol="1"/>
          <a:lstStyle>
            <a:lvl1pPr>
              <a:defRPr b="1" i="1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High Interest Publish</a:t>
            </a:r>
            <a:r>
              <a:rPr lang="pt-BR" dirty="0" err="1" smtClean="0">
                <a:solidFill>
                  <a:schemeClr val="bg1"/>
                </a:solidFill>
              </a:rPr>
              <a:t>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HIP-</a:t>
            </a:r>
            <a:r>
              <a:rPr lang="en-US" dirty="0" err="1" smtClean="0">
                <a:solidFill>
                  <a:schemeClr val="bg1"/>
                </a:solidFill>
              </a:rPr>
              <a:t>books.com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17747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5" grpId="0" animBg="1"/>
      <p:bldP spid="223245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numCol="1"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 numCol="1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numCol="1"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 numCol="1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149</TotalTime>
  <Words>418</Words>
  <Application>Microsoft Macintosh PowerPoint</Application>
  <PresentationFormat>On-screen Show (4:3)</PresentationFormat>
  <Paragraphs>85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MAPPING THE PAGE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THE PAGE</dc:title>
  <dc:creator>Lori Jamison</dc:creator>
  <cp:lastModifiedBy>Lori Jamison</cp:lastModifiedBy>
  <cp:revision>22</cp:revision>
  <dcterms:created xsi:type="dcterms:W3CDTF">2019-03-31T23:16:11Z</dcterms:created>
  <dcterms:modified xsi:type="dcterms:W3CDTF">2019-04-03T05:23:08Z</dcterms:modified>
</cp:coreProperties>
</file>